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56" r:id="rId7"/>
    <p:sldId id="263"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B9DAAE-C369-424B-B819-DBC9288F00DF}" type="datetimeFigureOut">
              <a:rPr lang="ru-RU" smtClean="0"/>
              <a:pPr/>
              <a:t>01.02.2017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E79E8A-A16B-413F-8EF3-5867C8B2834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033D0-E5D7-4704-B537-ADEB8CF50F5F}"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3730E3-AC85-449A-A46F-3354D902E604}"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pPr>
              <a:defRPr/>
            </a:pPr>
            <a:fld id="{B930570E-1D5A-44D6-AD69-E23DCD0D66DF}"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2CF8E-B3B6-44DB-94BE-84EFBC046A89}" type="datetimeFigureOut">
              <a:rPr lang="ru-RU" smtClean="0"/>
              <a:pPr/>
              <a:t>01.02.2017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730E3-AC85-449A-A46F-3354D902E60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title"/>
          </p:nvPr>
        </p:nvSpPr>
        <p:spPr>
          <a:xfrm>
            <a:off x="250825" y="1571612"/>
            <a:ext cx="8435975" cy="1857388"/>
          </a:xfrm>
        </p:spPr>
        <p:txBody>
          <a:bodyPr>
            <a:noAutofit/>
          </a:bodyPr>
          <a:lstStyle/>
          <a:p>
            <a:pPr fontAlgn="auto">
              <a:spcAft>
                <a:spcPts val="0"/>
              </a:spcAft>
              <a:defRPr/>
            </a:pPr>
            <a:r>
              <a:rPr lang="ru-RU" sz="4000" b="1" dirty="0" smtClean="0">
                <a:solidFill>
                  <a:srgbClr val="FF0000"/>
                </a:solidFill>
              </a:rPr>
              <a:t>Сценарий урока </a:t>
            </a:r>
            <a:r>
              <a:rPr lang="ru-RU" sz="4000" b="1" dirty="0">
                <a:solidFill>
                  <a:srgbClr val="FF0000"/>
                </a:solidFill>
              </a:rPr>
              <a:t>по немецкому языку</a:t>
            </a:r>
            <a:br>
              <a:rPr lang="ru-RU" sz="4000" b="1" dirty="0">
                <a:solidFill>
                  <a:srgbClr val="FF0000"/>
                </a:solidFill>
              </a:rPr>
            </a:br>
            <a:r>
              <a:rPr lang="ru-RU" sz="4000" b="1" dirty="0">
                <a:solidFill>
                  <a:srgbClr val="FF0000"/>
                </a:solidFill>
              </a:rPr>
              <a:t> в 10 классе на тему</a:t>
            </a:r>
            <a:r>
              <a:rPr lang="ru-RU" sz="4000" b="1" dirty="0" smtClean="0">
                <a:solidFill>
                  <a:srgbClr val="FF0000"/>
                </a:solidFill>
              </a:rPr>
              <a:t>:</a:t>
            </a:r>
            <a:br>
              <a:rPr lang="ru-RU" sz="4000" b="1" dirty="0" smtClean="0">
                <a:solidFill>
                  <a:srgbClr val="FF0000"/>
                </a:solidFill>
              </a:rPr>
            </a:br>
            <a:r>
              <a:rPr lang="ru-RU" sz="4000" b="1" dirty="0" smtClean="0">
                <a:solidFill>
                  <a:srgbClr val="FF0000"/>
                </a:solidFill>
              </a:rPr>
              <a:t> </a:t>
            </a:r>
            <a:r>
              <a:rPr lang="ru-RU" sz="4000" b="1" dirty="0" smtClean="0">
                <a:solidFill>
                  <a:srgbClr val="FF0000"/>
                </a:solidFill>
              </a:rPr>
              <a:t>«Любовь и дружба»</a:t>
            </a:r>
            <a:r>
              <a:rPr lang="ru-RU" sz="4000" b="1" dirty="0">
                <a:solidFill>
                  <a:srgbClr val="FF0000"/>
                </a:solidFill>
              </a:rPr>
              <a:t/>
            </a:r>
            <a:br>
              <a:rPr lang="ru-RU" sz="4000" b="1" dirty="0">
                <a:solidFill>
                  <a:srgbClr val="FF0000"/>
                </a:solidFill>
              </a:rPr>
            </a:br>
            <a:endParaRPr lang="ru-RU" sz="4000" b="1" dirty="0">
              <a:solidFill>
                <a:srgbClr val="FF0000"/>
              </a:solidFill>
            </a:endParaRPr>
          </a:p>
        </p:txBody>
      </p:sp>
      <p:sp>
        <p:nvSpPr>
          <p:cNvPr id="7171" name="Rectangle 6"/>
          <p:cNvSpPr>
            <a:spLocks noGrp="1" noChangeArrowheads="1"/>
          </p:cNvSpPr>
          <p:nvPr>
            <p:ph idx="1"/>
          </p:nvPr>
        </p:nvSpPr>
        <p:spPr>
          <a:xfrm>
            <a:off x="457200" y="2420939"/>
            <a:ext cx="8229600" cy="3008326"/>
          </a:xfrm>
        </p:spPr>
        <p:txBody>
          <a:bodyPr>
            <a:normAutofit fontScale="92500" lnSpcReduction="20000"/>
          </a:bodyPr>
          <a:lstStyle/>
          <a:p>
            <a:pPr>
              <a:buFontTx/>
              <a:buNone/>
            </a:pPr>
            <a:r>
              <a:rPr lang="ru-RU" b="1" dirty="0" smtClean="0"/>
              <a:t>        	</a:t>
            </a:r>
            <a:endParaRPr lang="ru-RU" b="1" dirty="0" smtClean="0">
              <a:solidFill>
                <a:srgbClr val="FF0000"/>
              </a:solidFill>
            </a:endParaRPr>
          </a:p>
          <a:p>
            <a:pPr>
              <a:buFontTx/>
              <a:buNone/>
            </a:pPr>
            <a:r>
              <a:rPr lang="ru-RU" b="1" dirty="0" smtClean="0"/>
              <a:t> </a:t>
            </a:r>
          </a:p>
          <a:p>
            <a:endParaRPr lang="ru-RU" b="1" dirty="0" smtClean="0"/>
          </a:p>
          <a:p>
            <a:pPr algn="ctr">
              <a:buFontTx/>
              <a:buNone/>
            </a:pPr>
            <a:r>
              <a:rPr lang="ru-RU" b="1" dirty="0" smtClean="0"/>
              <a:t>               Автор: учитель немецкого</a:t>
            </a:r>
          </a:p>
          <a:p>
            <a:pPr algn="ctr">
              <a:buFontTx/>
              <a:buNone/>
            </a:pPr>
            <a:r>
              <a:rPr lang="ru-RU" b="1" dirty="0" smtClean="0"/>
              <a:t>               языка Башкатова Н.Я.</a:t>
            </a:r>
          </a:p>
          <a:p>
            <a:pPr algn="ctr">
              <a:buFontTx/>
              <a:buNone/>
            </a:pPr>
            <a:r>
              <a:rPr lang="ru-RU" b="1" dirty="0" smtClean="0"/>
              <a:t>МБОУ «Красногвардейская гимназия»</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2984"/>
            <a:ext cx="8229600" cy="928694"/>
          </a:xfrm>
        </p:spPr>
        <p:txBody>
          <a:bodyPr>
            <a:normAutofit fontScale="90000"/>
          </a:bodyPr>
          <a:lstStyle/>
          <a:p>
            <a:r>
              <a:rPr lang="en-US" b="1" i="1" dirty="0" smtClean="0"/>
              <a:t>Die </a:t>
            </a:r>
            <a:r>
              <a:rPr lang="en-US" b="1" i="1" dirty="0" err="1"/>
              <a:t>Sprichwörter</a:t>
            </a:r>
            <a:r>
              <a:rPr lang="en-US" b="1" i="1" dirty="0"/>
              <a:t> </a:t>
            </a:r>
            <a:r>
              <a:rPr lang="en-US" b="1" i="1" dirty="0" err="1"/>
              <a:t>zum</a:t>
            </a:r>
            <a:r>
              <a:rPr lang="en-US" b="1" i="1" dirty="0"/>
              <a:t> </a:t>
            </a:r>
            <a:r>
              <a:rPr lang="en-US" b="1" i="1" dirty="0" err="1"/>
              <a:t>Thema</a:t>
            </a:r>
            <a:r>
              <a:rPr lang="en-US" b="1" i="1" dirty="0"/>
              <a:t>: </a:t>
            </a:r>
            <a:r>
              <a:rPr lang="en-US" b="1" i="1" dirty="0" smtClean="0"/>
              <a:t> </a:t>
            </a:r>
            <a:r>
              <a:rPr lang="ru-RU" b="1" i="1" dirty="0" smtClean="0"/>
              <a:t>«</a:t>
            </a:r>
            <a:r>
              <a:rPr lang="en-US" b="1" i="1" dirty="0" err="1" smtClean="0"/>
              <a:t>Freundschaft</a:t>
            </a:r>
            <a:r>
              <a:rPr lang="en-US" b="1" i="1" dirty="0" smtClean="0"/>
              <a:t>»</a:t>
            </a:r>
            <a:r>
              <a:rPr lang="ru-RU" dirty="0"/>
              <a:t/>
            </a:r>
            <a:br>
              <a:rPr lang="ru-RU" dirty="0"/>
            </a:br>
            <a:endParaRPr lang="ru-RU" dirty="0"/>
          </a:p>
        </p:txBody>
      </p:sp>
      <p:sp>
        <p:nvSpPr>
          <p:cNvPr id="3" name="Содержимое 2"/>
          <p:cNvSpPr>
            <a:spLocks noGrp="1"/>
          </p:cNvSpPr>
          <p:nvPr>
            <p:ph idx="1"/>
          </p:nvPr>
        </p:nvSpPr>
        <p:spPr>
          <a:xfrm>
            <a:off x="457200" y="2285992"/>
            <a:ext cx="8229600" cy="3840171"/>
          </a:xfrm>
        </p:spPr>
        <p:txBody>
          <a:bodyPr>
            <a:normAutofit fontScale="25000" lnSpcReduction="20000"/>
          </a:bodyPr>
          <a:lstStyle/>
          <a:p>
            <a:pPr>
              <a:lnSpc>
                <a:spcPct val="120000"/>
              </a:lnSpc>
            </a:pPr>
            <a:r>
              <a:rPr lang="en-US" sz="9600" b="1" dirty="0"/>
              <a:t>So </a:t>
            </a:r>
            <a:r>
              <a:rPr lang="en-US" sz="9600" b="1" dirty="0" err="1"/>
              <a:t>notwendig</a:t>
            </a:r>
            <a:r>
              <a:rPr lang="en-US" sz="9600" b="1" dirty="0"/>
              <a:t> </a:t>
            </a:r>
            <a:r>
              <a:rPr lang="en-US" sz="9600" b="1" dirty="0" err="1"/>
              <a:t>wie</a:t>
            </a:r>
            <a:r>
              <a:rPr lang="en-US" sz="9600" b="1" dirty="0"/>
              <a:t> die </a:t>
            </a:r>
            <a:r>
              <a:rPr lang="en-US" sz="9600" b="1" dirty="0" err="1"/>
              <a:t>Freundschaft</a:t>
            </a:r>
            <a:r>
              <a:rPr lang="en-US" sz="9600" b="1" dirty="0"/>
              <a:t> </a:t>
            </a:r>
            <a:r>
              <a:rPr lang="en-US" sz="9600" b="1" dirty="0" err="1"/>
              <a:t>ist</a:t>
            </a:r>
            <a:r>
              <a:rPr lang="en-US" sz="9600" b="1" dirty="0"/>
              <a:t> </a:t>
            </a:r>
            <a:r>
              <a:rPr lang="en-US" sz="9600" b="1" dirty="0" err="1"/>
              <a:t>nichts</a:t>
            </a:r>
            <a:r>
              <a:rPr lang="en-US" sz="9600" b="1" dirty="0"/>
              <a:t> </a:t>
            </a:r>
            <a:r>
              <a:rPr lang="en-US" sz="9600" b="1" dirty="0" err="1"/>
              <a:t>im</a:t>
            </a:r>
            <a:r>
              <a:rPr lang="en-US" sz="9600" b="1" dirty="0"/>
              <a:t> </a:t>
            </a:r>
            <a:r>
              <a:rPr lang="en-US" sz="9600" b="1" dirty="0" err="1" smtClean="0"/>
              <a:t>Leben</a:t>
            </a:r>
            <a:r>
              <a:rPr lang="en-US" sz="9600" b="1" dirty="0" smtClean="0"/>
              <a:t>.</a:t>
            </a:r>
            <a:endParaRPr lang="ru-RU" sz="9600" b="1" dirty="0"/>
          </a:p>
          <a:p>
            <a:pPr>
              <a:lnSpc>
                <a:spcPct val="120000"/>
              </a:lnSpc>
            </a:pPr>
            <a:r>
              <a:rPr lang="en-US" sz="9600" b="1" dirty="0" err="1"/>
              <a:t>Freudschaft</a:t>
            </a:r>
            <a:r>
              <a:rPr lang="en-US" sz="9600" b="1" dirty="0"/>
              <a:t> </a:t>
            </a:r>
            <a:r>
              <a:rPr lang="en-US" sz="9600" b="1" dirty="0" err="1"/>
              <a:t>ist</a:t>
            </a:r>
            <a:r>
              <a:rPr lang="en-US" sz="9600" b="1" dirty="0"/>
              <a:t> </a:t>
            </a:r>
            <a:r>
              <a:rPr lang="en-US" sz="9600" b="1" dirty="0" err="1"/>
              <a:t>wie</a:t>
            </a:r>
            <a:r>
              <a:rPr lang="en-US" sz="9600" b="1" dirty="0"/>
              <a:t> </a:t>
            </a:r>
            <a:r>
              <a:rPr lang="en-US" sz="9600" b="1" dirty="0" err="1"/>
              <a:t>der</a:t>
            </a:r>
            <a:r>
              <a:rPr lang="en-US" sz="9600" b="1" dirty="0"/>
              <a:t> </a:t>
            </a:r>
            <a:r>
              <a:rPr lang="en-US" sz="9600" b="1" dirty="0" err="1"/>
              <a:t>Wein</a:t>
            </a:r>
            <a:r>
              <a:rPr lang="en-US" sz="9600" b="1" dirty="0"/>
              <a:t>, je </a:t>
            </a:r>
            <a:r>
              <a:rPr lang="en-US" sz="9600" b="1" dirty="0" err="1"/>
              <a:t>älter</a:t>
            </a:r>
            <a:r>
              <a:rPr lang="en-US" sz="9600" b="1" dirty="0"/>
              <a:t>, </a:t>
            </a:r>
            <a:r>
              <a:rPr lang="en-US" sz="9600" b="1" dirty="0" err="1"/>
              <a:t>desto</a:t>
            </a:r>
            <a:r>
              <a:rPr lang="en-US" sz="9600" b="1" dirty="0"/>
              <a:t> </a:t>
            </a:r>
            <a:r>
              <a:rPr lang="en-US" sz="9600" b="1" dirty="0" err="1"/>
              <a:t>besser</a:t>
            </a:r>
            <a:r>
              <a:rPr lang="en-US" sz="9600" b="1" dirty="0"/>
              <a:t>.</a:t>
            </a:r>
            <a:endParaRPr lang="ru-RU" sz="9600" b="1" dirty="0"/>
          </a:p>
          <a:p>
            <a:pPr>
              <a:lnSpc>
                <a:spcPct val="120000"/>
              </a:lnSpc>
            </a:pPr>
            <a:r>
              <a:rPr lang="en-US" sz="9600" b="1" dirty="0"/>
              <a:t>Sage </a:t>
            </a:r>
            <a:r>
              <a:rPr lang="en-US" sz="9600" b="1" dirty="0" err="1"/>
              <a:t>mir</a:t>
            </a:r>
            <a:r>
              <a:rPr lang="en-US" sz="9600" b="1" dirty="0"/>
              <a:t>, </a:t>
            </a:r>
            <a:r>
              <a:rPr lang="en-US" sz="9600" b="1" dirty="0" err="1"/>
              <a:t>wer</a:t>
            </a:r>
            <a:r>
              <a:rPr lang="en-US" sz="9600" b="1" dirty="0"/>
              <a:t> </a:t>
            </a:r>
            <a:r>
              <a:rPr lang="en-US" sz="9600" b="1" dirty="0" err="1"/>
              <a:t>dein</a:t>
            </a:r>
            <a:r>
              <a:rPr lang="en-US" sz="9600" b="1" dirty="0"/>
              <a:t> Freund </a:t>
            </a:r>
            <a:r>
              <a:rPr lang="en-US" sz="9600" b="1" dirty="0" err="1"/>
              <a:t>ist</a:t>
            </a:r>
            <a:r>
              <a:rPr lang="en-US" sz="9600" b="1" dirty="0"/>
              <a:t> und </a:t>
            </a:r>
            <a:r>
              <a:rPr lang="en-US" sz="9600" b="1" dirty="0" err="1"/>
              <a:t>ich</a:t>
            </a:r>
            <a:r>
              <a:rPr lang="en-US" sz="9600" b="1" dirty="0"/>
              <a:t> sage dir, </a:t>
            </a:r>
            <a:r>
              <a:rPr lang="en-US" sz="9600" b="1" dirty="0" err="1"/>
              <a:t>wer</a:t>
            </a:r>
            <a:r>
              <a:rPr lang="en-US" sz="9600" b="1" dirty="0"/>
              <a:t> du </a:t>
            </a:r>
            <a:r>
              <a:rPr lang="en-US" sz="9600" b="1" dirty="0" err="1"/>
              <a:t>bist</a:t>
            </a:r>
            <a:r>
              <a:rPr lang="en-US" sz="9600" b="1" dirty="0"/>
              <a:t> </a:t>
            </a:r>
            <a:r>
              <a:rPr lang="en-US" sz="9600" b="1" dirty="0" smtClean="0"/>
              <a:t>.</a:t>
            </a:r>
            <a:endParaRPr lang="ru-RU" sz="9600" b="1" dirty="0"/>
          </a:p>
          <a:p>
            <a:pPr>
              <a:lnSpc>
                <a:spcPct val="120000"/>
              </a:lnSpc>
            </a:pPr>
            <a:r>
              <a:rPr lang="en-US" sz="9600" b="1" dirty="0"/>
              <a:t>Den Freund </a:t>
            </a:r>
            <a:r>
              <a:rPr lang="en-US" sz="9600" b="1" dirty="0" err="1"/>
              <a:t>erkennt</a:t>
            </a:r>
            <a:r>
              <a:rPr lang="en-US" sz="9600" b="1" dirty="0"/>
              <a:t> man in </a:t>
            </a:r>
            <a:r>
              <a:rPr lang="en-US" sz="9600" b="1" dirty="0" err="1"/>
              <a:t>der</a:t>
            </a:r>
            <a:r>
              <a:rPr lang="en-US" sz="9600" b="1" dirty="0"/>
              <a:t> Not.</a:t>
            </a:r>
            <a:endParaRPr lang="ru-RU" sz="9600" b="1" dirty="0"/>
          </a:p>
          <a:p>
            <a:pPr>
              <a:lnSpc>
                <a:spcPct val="120000"/>
              </a:lnSpc>
            </a:pPr>
            <a:r>
              <a:rPr lang="en-US" sz="9600" b="1" dirty="0"/>
              <a:t> </a:t>
            </a:r>
            <a:r>
              <a:rPr lang="en-US" sz="9600" b="1" dirty="0" err="1"/>
              <a:t>Ein</a:t>
            </a:r>
            <a:r>
              <a:rPr lang="en-US" sz="9600" b="1" dirty="0"/>
              <a:t> alter Freund </a:t>
            </a:r>
            <a:r>
              <a:rPr lang="en-US" sz="9600" b="1" dirty="0" err="1"/>
              <a:t>ist</a:t>
            </a:r>
            <a:r>
              <a:rPr lang="en-US" sz="9600" b="1" dirty="0"/>
              <a:t> </a:t>
            </a:r>
            <a:r>
              <a:rPr lang="en-US" sz="9600" b="1" dirty="0" err="1"/>
              <a:t>zwei</a:t>
            </a:r>
            <a:r>
              <a:rPr lang="en-US" sz="9600" b="1" dirty="0"/>
              <a:t> </a:t>
            </a:r>
            <a:r>
              <a:rPr lang="en-US" sz="9600" b="1" dirty="0" err="1"/>
              <a:t>neue</a:t>
            </a:r>
            <a:r>
              <a:rPr lang="en-US" sz="9600" b="1" dirty="0"/>
              <a:t> wert.</a:t>
            </a:r>
            <a:endParaRPr lang="ru-RU" sz="9600" b="1" dirty="0"/>
          </a:p>
          <a:p>
            <a:pPr>
              <a:lnSpc>
                <a:spcPct val="120000"/>
              </a:lnSpc>
            </a:pPr>
            <a:r>
              <a:rPr lang="en-US" sz="9600" b="1" dirty="0"/>
              <a:t> </a:t>
            </a:r>
            <a:r>
              <a:rPr lang="en-US" sz="9600" b="1" dirty="0" err="1"/>
              <a:t>Wenn</a:t>
            </a:r>
            <a:r>
              <a:rPr lang="en-US" sz="9600" b="1" dirty="0"/>
              <a:t> du </a:t>
            </a:r>
            <a:r>
              <a:rPr lang="en-US" sz="9600" b="1" dirty="0" err="1"/>
              <a:t>einen</a:t>
            </a:r>
            <a:r>
              <a:rPr lang="en-US" sz="9600" b="1" dirty="0"/>
              <a:t> Freund </a:t>
            </a:r>
            <a:r>
              <a:rPr lang="en-US" sz="9600" b="1" dirty="0" err="1"/>
              <a:t>brauchst</a:t>
            </a:r>
            <a:r>
              <a:rPr lang="en-US" sz="9600" b="1" dirty="0"/>
              <a:t>, </a:t>
            </a:r>
            <a:r>
              <a:rPr lang="en-US" sz="9600" b="1" dirty="0" err="1"/>
              <a:t>kaufe</a:t>
            </a:r>
            <a:r>
              <a:rPr lang="en-US" sz="9600" b="1" dirty="0"/>
              <a:t> dir </a:t>
            </a:r>
            <a:r>
              <a:rPr lang="en-US" sz="9600" b="1" dirty="0" err="1"/>
              <a:t>einen</a:t>
            </a:r>
            <a:r>
              <a:rPr lang="en-US" sz="9600" b="1" dirty="0"/>
              <a:t> </a:t>
            </a:r>
            <a:r>
              <a:rPr lang="en-US" sz="9600" b="1" dirty="0" err="1"/>
              <a:t>Hund</a:t>
            </a:r>
            <a:r>
              <a:rPr lang="en-US" sz="9600" b="1" dirty="0"/>
              <a:t>.</a:t>
            </a:r>
            <a:endParaRPr lang="ru-RU" sz="9600" b="1" dirty="0"/>
          </a:p>
          <a:p>
            <a:pPr>
              <a:lnSpc>
                <a:spcPct val="170000"/>
              </a:lnSpc>
              <a:buNone/>
            </a:pPr>
            <a:r>
              <a:rPr lang="en-US" sz="9600" b="1" dirty="0"/>
              <a:t> </a:t>
            </a:r>
            <a:endParaRPr lang="ru-RU" sz="9600" b="1" dirty="0"/>
          </a:p>
          <a:p>
            <a:pPr>
              <a:buNone/>
            </a:pPr>
            <a:r>
              <a:rPr lang="en-US" dirty="0"/>
              <a:t> </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i="1" dirty="0" smtClean="0"/>
              <a:t>Die </a:t>
            </a:r>
            <a:r>
              <a:rPr lang="en-US" b="1" i="1" dirty="0" err="1"/>
              <a:t>Sprichwörter</a:t>
            </a:r>
            <a:r>
              <a:rPr lang="en-US" b="1" i="1" dirty="0"/>
              <a:t> </a:t>
            </a:r>
            <a:r>
              <a:rPr lang="en-US" b="1" i="1" dirty="0" err="1"/>
              <a:t>zum</a:t>
            </a:r>
            <a:r>
              <a:rPr lang="en-US" b="1" i="1" dirty="0"/>
              <a:t> </a:t>
            </a:r>
            <a:r>
              <a:rPr lang="en-US" b="1" i="1" dirty="0" err="1"/>
              <a:t>Thema</a:t>
            </a:r>
            <a:r>
              <a:rPr lang="en-US" b="1" i="1" dirty="0"/>
              <a:t>: </a:t>
            </a:r>
            <a:r>
              <a:rPr lang="ru-RU" b="1" i="1" dirty="0" smtClean="0"/>
              <a:t>«</a:t>
            </a:r>
            <a:r>
              <a:rPr lang="en-US" b="1" i="1" dirty="0" err="1" smtClean="0"/>
              <a:t>Liebe</a:t>
            </a:r>
            <a:r>
              <a:rPr lang="en-US" b="1" i="1" dirty="0" smtClean="0"/>
              <a:t>»</a:t>
            </a:r>
            <a:endParaRPr lang="ru-RU" b="1" i="1" dirty="0"/>
          </a:p>
        </p:txBody>
      </p:sp>
      <p:sp>
        <p:nvSpPr>
          <p:cNvPr id="3" name="Содержимое 2"/>
          <p:cNvSpPr>
            <a:spLocks noGrp="1"/>
          </p:cNvSpPr>
          <p:nvPr>
            <p:ph idx="1"/>
          </p:nvPr>
        </p:nvSpPr>
        <p:spPr/>
        <p:txBody>
          <a:bodyPr>
            <a:normAutofit fontScale="85000" lnSpcReduction="20000"/>
          </a:bodyPr>
          <a:lstStyle/>
          <a:p>
            <a:pPr>
              <a:buNone/>
            </a:pPr>
            <a:r>
              <a:rPr lang="en-US" dirty="0"/>
              <a:t> </a:t>
            </a:r>
            <a:endParaRPr lang="ru-RU" dirty="0"/>
          </a:p>
          <a:p>
            <a:r>
              <a:rPr lang="en-US" b="1" dirty="0" err="1"/>
              <a:t>Ich</a:t>
            </a:r>
            <a:r>
              <a:rPr lang="en-US" b="1" dirty="0"/>
              <a:t> will </a:t>
            </a:r>
            <a:r>
              <a:rPr lang="en-US" b="1" dirty="0" err="1"/>
              <a:t>nicht</a:t>
            </a:r>
            <a:r>
              <a:rPr lang="en-US" b="1" dirty="0"/>
              <a:t> </a:t>
            </a:r>
            <a:r>
              <a:rPr lang="en-US" b="1" dirty="0" err="1"/>
              <a:t>lernen</a:t>
            </a:r>
            <a:r>
              <a:rPr lang="en-US" b="1" dirty="0"/>
              <a:t>, </a:t>
            </a:r>
            <a:r>
              <a:rPr lang="en-US" b="1" dirty="0" err="1"/>
              <a:t>ich</a:t>
            </a:r>
            <a:r>
              <a:rPr lang="en-US" b="1" dirty="0"/>
              <a:t> will </a:t>
            </a:r>
            <a:r>
              <a:rPr lang="en-US" b="1" dirty="0" err="1"/>
              <a:t>heiraten</a:t>
            </a:r>
            <a:r>
              <a:rPr lang="en-US" b="1" dirty="0"/>
              <a:t>.</a:t>
            </a:r>
            <a:endParaRPr lang="ru-RU" b="1" dirty="0"/>
          </a:p>
          <a:p>
            <a:r>
              <a:rPr lang="en-US" b="1" dirty="0"/>
              <a:t>Den </a:t>
            </a:r>
            <a:r>
              <a:rPr lang="en-US" b="1" dirty="0" err="1"/>
              <a:t>Glücklichen</a:t>
            </a:r>
            <a:r>
              <a:rPr lang="en-US" b="1" dirty="0"/>
              <a:t> </a:t>
            </a:r>
            <a:r>
              <a:rPr lang="en-US" b="1" dirty="0" err="1"/>
              <a:t>schlägt</a:t>
            </a:r>
            <a:r>
              <a:rPr lang="en-US" b="1" dirty="0"/>
              <a:t> </a:t>
            </a:r>
            <a:r>
              <a:rPr lang="en-US" b="1" dirty="0" err="1"/>
              <a:t>keine</a:t>
            </a:r>
            <a:r>
              <a:rPr lang="en-US" b="1" dirty="0"/>
              <a:t> </a:t>
            </a:r>
            <a:r>
              <a:rPr lang="en-US" b="1" dirty="0" err="1"/>
              <a:t>Stunde</a:t>
            </a:r>
            <a:r>
              <a:rPr lang="en-US" b="1" dirty="0"/>
              <a:t>.</a:t>
            </a:r>
            <a:endParaRPr lang="ru-RU" b="1" dirty="0"/>
          </a:p>
          <a:p>
            <a:r>
              <a:rPr lang="en-US" b="1" dirty="0" err="1"/>
              <a:t>Raum</a:t>
            </a:r>
            <a:r>
              <a:rPr lang="en-US" b="1" dirty="0"/>
              <a:t> </a:t>
            </a:r>
            <a:r>
              <a:rPr lang="en-US" b="1" dirty="0" err="1"/>
              <a:t>ist</a:t>
            </a:r>
            <a:r>
              <a:rPr lang="en-US" b="1" dirty="0"/>
              <a:t> in </a:t>
            </a:r>
            <a:r>
              <a:rPr lang="en-US" b="1" dirty="0" err="1"/>
              <a:t>der</a:t>
            </a:r>
            <a:r>
              <a:rPr lang="en-US" b="1" dirty="0"/>
              <a:t> </a:t>
            </a:r>
            <a:r>
              <a:rPr lang="en-US" b="1" dirty="0" err="1"/>
              <a:t>kleinsten</a:t>
            </a:r>
            <a:r>
              <a:rPr lang="en-US" b="1" dirty="0"/>
              <a:t> </a:t>
            </a:r>
            <a:r>
              <a:rPr lang="en-US" b="1" dirty="0" err="1"/>
              <a:t>Hütte</a:t>
            </a:r>
            <a:r>
              <a:rPr lang="en-US" b="1" dirty="0"/>
              <a:t> </a:t>
            </a:r>
            <a:r>
              <a:rPr lang="en-US" b="1" dirty="0" err="1"/>
              <a:t>für</a:t>
            </a:r>
            <a:r>
              <a:rPr lang="en-US" b="1" dirty="0"/>
              <a:t> </a:t>
            </a:r>
            <a:r>
              <a:rPr lang="en-US" b="1" dirty="0" err="1"/>
              <a:t>ein</a:t>
            </a:r>
            <a:r>
              <a:rPr lang="en-US" b="1" dirty="0"/>
              <a:t> </a:t>
            </a:r>
            <a:r>
              <a:rPr lang="en-US" b="1" dirty="0" err="1"/>
              <a:t>glücklich</a:t>
            </a:r>
            <a:r>
              <a:rPr lang="en-US" b="1" dirty="0"/>
              <a:t> </a:t>
            </a:r>
            <a:r>
              <a:rPr lang="en-US" b="1" dirty="0" err="1"/>
              <a:t>liebend</a:t>
            </a:r>
            <a:r>
              <a:rPr lang="en-US" b="1" dirty="0"/>
              <a:t> </a:t>
            </a:r>
            <a:r>
              <a:rPr lang="en-US" b="1" dirty="0" err="1"/>
              <a:t>Paar</a:t>
            </a:r>
            <a:r>
              <a:rPr lang="en-US" b="1" dirty="0"/>
              <a:t>. </a:t>
            </a:r>
            <a:endParaRPr lang="ru-RU" b="1" dirty="0"/>
          </a:p>
          <a:p>
            <a:r>
              <a:rPr lang="en-US" b="1" dirty="0"/>
              <a:t>Die </a:t>
            </a:r>
            <a:r>
              <a:rPr lang="en-US" b="1" dirty="0" err="1"/>
              <a:t>Liebe</a:t>
            </a:r>
            <a:r>
              <a:rPr lang="en-US" b="1" dirty="0"/>
              <a:t> </a:t>
            </a:r>
            <a:r>
              <a:rPr lang="en-US" b="1" dirty="0" err="1"/>
              <a:t>ist</a:t>
            </a:r>
            <a:r>
              <a:rPr lang="en-US" b="1" dirty="0"/>
              <a:t> blind. </a:t>
            </a:r>
            <a:endParaRPr lang="ru-RU" b="1" dirty="0"/>
          </a:p>
          <a:p>
            <a:r>
              <a:rPr lang="en-US" b="1" dirty="0" err="1"/>
              <a:t>Liebe</a:t>
            </a:r>
            <a:r>
              <a:rPr lang="en-US" b="1" dirty="0"/>
              <a:t> </a:t>
            </a:r>
            <a:r>
              <a:rPr lang="en-US" b="1" dirty="0" err="1"/>
              <a:t>geht</a:t>
            </a:r>
            <a:r>
              <a:rPr lang="en-US" b="1" dirty="0"/>
              <a:t> </a:t>
            </a:r>
            <a:r>
              <a:rPr lang="en-US" b="1" dirty="0" err="1"/>
              <a:t>durch</a:t>
            </a:r>
            <a:r>
              <a:rPr lang="en-US" b="1" dirty="0"/>
              <a:t> den </a:t>
            </a:r>
            <a:r>
              <a:rPr lang="en-US" b="1" dirty="0" err="1"/>
              <a:t>Magen</a:t>
            </a:r>
            <a:r>
              <a:rPr lang="en-US" b="1" dirty="0"/>
              <a:t>.</a:t>
            </a:r>
            <a:endParaRPr lang="ru-RU" b="1" dirty="0"/>
          </a:p>
          <a:p>
            <a:r>
              <a:rPr lang="en-US" b="1" dirty="0"/>
              <a:t> </a:t>
            </a:r>
            <a:r>
              <a:rPr lang="en-US" b="1" dirty="0" err="1"/>
              <a:t>Liebe</a:t>
            </a:r>
            <a:r>
              <a:rPr lang="en-US" b="1" dirty="0"/>
              <a:t> und </a:t>
            </a:r>
            <a:r>
              <a:rPr lang="en-US" b="1" dirty="0" err="1"/>
              <a:t>Verstand</a:t>
            </a:r>
            <a:r>
              <a:rPr lang="en-US" b="1" dirty="0"/>
              <a:t> </a:t>
            </a:r>
            <a:r>
              <a:rPr lang="en-US" b="1" dirty="0" err="1"/>
              <a:t>gehen</a:t>
            </a:r>
            <a:r>
              <a:rPr lang="en-US" b="1" dirty="0"/>
              <a:t> </a:t>
            </a:r>
            <a:r>
              <a:rPr lang="en-US" b="1" dirty="0" err="1"/>
              <a:t>selten</a:t>
            </a:r>
            <a:r>
              <a:rPr lang="en-US" b="1" dirty="0"/>
              <a:t> Hand in Hand. </a:t>
            </a:r>
            <a:endParaRPr lang="ru-RU" b="1" dirty="0"/>
          </a:p>
          <a:p>
            <a:r>
              <a:rPr lang="en-US" b="1" dirty="0" err="1"/>
              <a:t>Wer</a:t>
            </a:r>
            <a:r>
              <a:rPr lang="en-US" b="1" dirty="0"/>
              <a:t> </a:t>
            </a:r>
            <a:r>
              <a:rPr lang="en-US" b="1" dirty="0" err="1"/>
              <a:t>nicht</a:t>
            </a:r>
            <a:r>
              <a:rPr lang="en-US" b="1" dirty="0"/>
              <a:t> </a:t>
            </a:r>
            <a:r>
              <a:rPr lang="en-US" b="1" dirty="0" err="1"/>
              <a:t>hassen</a:t>
            </a:r>
            <a:r>
              <a:rPr lang="en-US" b="1" dirty="0"/>
              <a:t> </a:t>
            </a:r>
            <a:r>
              <a:rPr lang="en-US" b="1" dirty="0" err="1"/>
              <a:t>kann</a:t>
            </a:r>
            <a:r>
              <a:rPr lang="en-US" b="1" dirty="0"/>
              <a:t>, </a:t>
            </a:r>
            <a:r>
              <a:rPr lang="en-US" b="1" dirty="0" err="1"/>
              <a:t>kann</a:t>
            </a:r>
            <a:r>
              <a:rPr lang="en-US" b="1" dirty="0"/>
              <a:t> </a:t>
            </a:r>
            <a:r>
              <a:rPr lang="en-US" b="1" dirty="0" err="1"/>
              <a:t>auch</a:t>
            </a:r>
            <a:r>
              <a:rPr lang="en-US" b="1" dirty="0"/>
              <a:t> </a:t>
            </a:r>
            <a:r>
              <a:rPr lang="en-US" b="1" dirty="0" err="1"/>
              <a:t>nicht</a:t>
            </a:r>
            <a:r>
              <a:rPr lang="en-US" b="1" dirty="0"/>
              <a:t> </a:t>
            </a:r>
            <a:r>
              <a:rPr lang="en-US" b="1" dirty="0" err="1"/>
              <a:t>lieben</a:t>
            </a:r>
            <a:r>
              <a:rPr lang="en-US" b="1" dirty="0"/>
              <a:t>.</a:t>
            </a:r>
            <a:endParaRPr lang="ru-RU" b="1" dirty="0"/>
          </a:p>
          <a:p>
            <a:pPr>
              <a:buNone/>
            </a:pPr>
            <a:r>
              <a:rPr lang="en-US" b="1" dirty="0"/>
              <a:t> </a:t>
            </a:r>
            <a:endParaRPr lang="ru-RU" b="1" dirty="0"/>
          </a:p>
          <a:p>
            <a:pPr>
              <a:buNone/>
            </a:pPr>
            <a:r>
              <a:rPr lang="en-US" b="1" dirty="0"/>
              <a:t> </a:t>
            </a:r>
            <a:endParaRPr lang="ru-RU" b="1" dirty="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4"/>
          <p:cNvSpPr>
            <a:spLocks noGrp="1"/>
          </p:cNvSpPr>
          <p:nvPr>
            <p:ph/>
          </p:nvPr>
        </p:nvSpPr>
        <p:spPr>
          <a:xfrm>
            <a:off x="457200" y="571480"/>
            <a:ext cx="8229600" cy="5554683"/>
          </a:xfrm>
        </p:spPr>
        <p:txBody>
          <a:bodyPr>
            <a:normAutofit/>
          </a:bodyPr>
          <a:lstStyle/>
          <a:p>
            <a:pPr>
              <a:buNone/>
            </a:pPr>
            <a:r>
              <a:rPr lang="de-DE" sz="2800" b="1" i="1" dirty="0" smtClean="0"/>
              <a:t>Antwortet auf die Fragen!</a:t>
            </a:r>
          </a:p>
          <a:p>
            <a:r>
              <a:rPr lang="de-DE" sz="2400" b="1" dirty="0" smtClean="0"/>
              <a:t>Hast du einen Freund?</a:t>
            </a:r>
            <a:endParaRPr lang="ru-RU" sz="2400" b="1" dirty="0" smtClean="0"/>
          </a:p>
          <a:p>
            <a:r>
              <a:rPr lang="de-DE" sz="2400" b="1" dirty="0" smtClean="0"/>
              <a:t>Wie </a:t>
            </a:r>
            <a:r>
              <a:rPr lang="de-DE" sz="2400" b="1" dirty="0" err="1" smtClean="0"/>
              <a:t>heisst</a:t>
            </a:r>
            <a:r>
              <a:rPr lang="de-DE" sz="2400" b="1" dirty="0" smtClean="0"/>
              <a:t> dein bester Freund?</a:t>
            </a:r>
            <a:endParaRPr lang="ru-RU" sz="2400" b="1" dirty="0" smtClean="0"/>
          </a:p>
          <a:p>
            <a:r>
              <a:rPr lang="de-DE" sz="2400" b="1" dirty="0" smtClean="0"/>
              <a:t>Warum ist er dein bester Freund?</a:t>
            </a:r>
            <a:endParaRPr lang="ru-RU" sz="2400" b="1" dirty="0" smtClean="0"/>
          </a:p>
          <a:p>
            <a:r>
              <a:rPr lang="de-DE" sz="2400" b="1" dirty="0" smtClean="0"/>
              <a:t>Wie muss ein guter Freund sein?</a:t>
            </a:r>
            <a:endParaRPr lang="ru-RU" sz="2400" b="1" dirty="0" smtClean="0"/>
          </a:p>
          <a:p>
            <a:r>
              <a:rPr lang="de-DE" sz="2400" b="1" dirty="0" smtClean="0"/>
              <a:t>Habt ihr gemeinsame Interessen?</a:t>
            </a:r>
            <a:endParaRPr lang="ru-RU" sz="2400" b="1" dirty="0" smtClean="0"/>
          </a:p>
          <a:p>
            <a:r>
              <a:rPr lang="de-DE" sz="2400" b="1" dirty="0" smtClean="0"/>
              <a:t>Hast du Angst, ihn zu verlieren?</a:t>
            </a:r>
            <a:endParaRPr lang="ru-RU" sz="2400" b="1" dirty="0" smtClean="0"/>
          </a:p>
          <a:p>
            <a:r>
              <a:rPr lang="de-DE" sz="2400" b="1" dirty="0" smtClean="0"/>
              <a:t>Seid ihr zueinander zärtlich?</a:t>
            </a:r>
            <a:endParaRPr lang="ru-RU" sz="2400" b="1" dirty="0" smtClean="0"/>
          </a:p>
          <a:p>
            <a:r>
              <a:rPr lang="de-DE" sz="2400" b="1" dirty="0" smtClean="0"/>
              <a:t>Machst du ihm kleine Geschenke? Welche</a:t>
            </a:r>
            <a:r>
              <a:rPr lang="ru-RU" sz="2400" b="1" dirty="0" smtClean="0"/>
              <a:t>?</a:t>
            </a:r>
          </a:p>
          <a:p>
            <a:r>
              <a:rPr lang="de-DE" sz="2400" b="1" dirty="0" smtClean="0"/>
              <a:t>Wie viele Freunde hast du?</a:t>
            </a:r>
            <a:endParaRPr lang="ru-RU" sz="2400" b="1" dirty="0" smtClean="0"/>
          </a:p>
          <a:p>
            <a:r>
              <a:rPr lang="de-DE" sz="2400" b="1" dirty="0" smtClean="0"/>
              <a:t>Kannst du deinen Freunden vertrauen</a:t>
            </a:r>
            <a:r>
              <a:rPr lang="en-US" sz="2400" b="1" dirty="0" smtClean="0"/>
              <a:t>?</a:t>
            </a:r>
            <a:endParaRPr lang="ru-RU" sz="2400" b="1" dirty="0" smtClean="0"/>
          </a:p>
          <a:p>
            <a:endParaRPr lang="ru-RU" sz="24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p:nvPr>
        </p:nvSpPr>
        <p:spPr>
          <a:xfrm>
            <a:off x="873125" y="274638"/>
            <a:ext cx="7129463" cy="5262562"/>
          </a:xfrm>
        </p:spPr>
        <p:txBody>
          <a:bodyPr wrap="none" anchor="ctr">
            <a:spAutoFit/>
          </a:bodyPr>
          <a:lstStyle/>
          <a:p>
            <a:pPr marL="0" indent="0">
              <a:spcBef>
                <a:spcPct val="0"/>
              </a:spcBef>
              <a:buClrTx/>
              <a:buSzTx/>
              <a:buFontTx/>
              <a:buNone/>
              <a:tabLst>
                <a:tab pos="2970213" algn="ctr"/>
                <a:tab pos="4562475" algn="l"/>
              </a:tabLst>
            </a:pPr>
            <a:r>
              <a:rPr lang="de-DE" sz="1600" b="1" smtClean="0">
                <a:latin typeface="Times New Roman" pitchFamily="18" charset="0"/>
                <a:ea typeface="Times New Roman" pitchFamily="18" charset="0"/>
                <a:cs typeface="Arial" charset="0"/>
              </a:rPr>
              <a:t>Mein Freund</a:t>
            </a:r>
            <a:endParaRPr lang="ru-RU" sz="1600" b="1" smtClean="0">
              <a:latin typeface="Times New Roman" pitchFamily="18" charset="0"/>
              <a:ea typeface="Times New Roman" pitchFamily="18" charset="0"/>
              <a:cs typeface="Arial" charset="0"/>
            </a:endParaRPr>
          </a:p>
          <a:p>
            <a:pPr marL="0" indent="0">
              <a:spcBef>
                <a:spcPct val="0"/>
              </a:spcBef>
              <a:buClrTx/>
              <a:buSzTx/>
              <a:buFontTx/>
              <a:buNone/>
              <a:tabLst>
                <a:tab pos="2970213" algn="ctr"/>
                <a:tab pos="4562475" algn="l"/>
              </a:tabLst>
            </a:pPr>
            <a:endParaRPr lang="ru-RU" sz="1600" b="1" smtClean="0">
              <a:latin typeface="Arial" charset="0"/>
              <a:ea typeface="Times New Roman" pitchFamily="18"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ea typeface="Times New Roman" pitchFamily="18" charset="0"/>
                <a:cs typeface="Arial" charset="0"/>
              </a:rPr>
              <a:t>1. Ich habe einen(e) Freund(in).</a:t>
            </a:r>
            <a:endParaRPr lang="ru-RU" sz="1600" b="1" smtClean="0">
              <a:latin typeface="Arial" charset="0"/>
              <a:ea typeface="Times New Roman" pitchFamily="18"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ea typeface="Times New Roman" pitchFamily="18" charset="0"/>
                <a:cs typeface="Arial" charset="0"/>
              </a:rPr>
              <a:t>2. Er(Sie) hei</a:t>
            </a:r>
            <a:r>
              <a:rPr lang="de-DE" sz="1600" b="1" smtClean="0">
                <a:latin typeface="Calibri" pitchFamily="34" charset="0"/>
                <a:ea typeface="Times New Roman" pitchFamily="18" charset="0"/>
                <a:cs typeface="Arial" charset="0"/>
              </a:rPr>
              <a:t>ß</a:t>
            </a:r>
            <a:r>
              <a:rPr lang="de-DE" sz="1600" b="1" smtClean="0">
                <a:latin typeface="Times New Roman" pitchFamily="18" charset="0"/>
                <a:ea typeface="Times New Roman" pitchFamily="18" charset="0"/>
                <a:cs typeface="Arial" charset="0"/>
              </a:rPr>
              <a:t>t</a:t>
            </a:r>
            <a:r>
              <a:rPr lang="de-DE" sz="1600" b="1" smtClean="0">
                <a:latin typeface="Calibri" pitchFamily="34" charset="0"/>
                <a:ea typeface="Times New Roman" pitchFamily="18" charset="0"/>
                <a:cs typeface="Arial" charset="0"/>
              </a:rPr>
              <a:t>…</a:t>
            </a:r>
            <a:endParaRPr lang="ru-RU" sz="1600" b="1" smtClean="0">
              <a:latin typeface="Arial" charset="0"/>
              <a:ea typeface="Times New Roman" pitchFamily="18"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3. Er(Sie) ist </a:t>
            </a:r>
            <a:r>
              <a:rPr lang="de-DE" sz="1600" b="1" smtClean="0">
                <a:latin typeface="Calibri" pitchFamily="34" charset="0"/>
                <a:cs typeface="Times New Roman" pitchFamily="18" charset="0"/>
              </a:rPr>
              <a:t>…</a:t>
            </a:r>
            <a:r>
              <a:rPr lang="de-DE" sz="1600" b="1" smtClean="0">
                <a:latin typeface="Times New Roman" pitchFamily="18" charset="0"/>
                <a:cs typeface="Times New Roman" pitchFamily="18" charset="0"/>
              </a:rPr>
              <a:t> Jahre alt.</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4. Er(Sie) wohnt in Donskoje.</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5. Er(Sie)  </a:t>
            </a:r>
            <a:r>
              <a:rPr lang="en-US" sz="1600" b="1" smtClean="0">
                <a:latin typeface="Times New Roman" pitchFamily="18" charset="0"/>
                <a:cs typeface="Times New Roman" pitchFamily="18" charset="0"/>
              </a:rPr>
              <a:t>lernt im Gymnasium, in der Klasse 8a.</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en-US" sz="1600" b="1" smtClean="0">
                <a:latin typeface="Times New Roman" pitchFamily="18" charset="0"/>
                <a:cs typeface="Times New Roman" pitchFamily="18" charset="0"/>
              </a:rPr>
              <a:t> 6. Seine/Ihre Lieblingsfȁcher sind: Mathematik, Literatur, Russisch, Deutsch,</a:t>
            </a:r>
            <a:endParaRPr lang="ru-RU" sz="1600" b="1" smtClean="0">
              <a:latin typeface="Times New Roman" pitchFamily="18" charset="0"/>
              <a:cs typeface="Times New Roman" pitchFamily="18" charset="0"/>
            </a:endParaRPr>
          </a:p>
          <a:p>
            <a:pPr marL="0" indent="0" eaLnBrk="0" hangingPunct="0">
              <a:spcBef>
                <a:spcPct val="0"/>
              </a:spcBef>
              <a:buClrTx/>
              <a:buSzTx/>
              <a:buFontTx/>
              <a:buNone/>
              <a:tabLst>
                <a:tab pos="2970213" algn="ctr"/>
                <a:tab pos="4562475" algn="l"/>
              </a:tabLst>
            </a:pPr>
            <a:r>
              <a:rPr lang="en-US" sz="1600" b="1" smtClean="0">
                <a:latin typeface="Times New Roman" pitchFamily="18" charset="0"/>
                <a:cs typeface="Times New Roman" pitchFamily="18" charset="0"/>
              </a:rPr>
              <a:t> Technologie, Informatik. </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en-US" sz="1600" b="1" smtClean="0">
                <a:latin typeface="Times New Roman" pitchFamily="18" charset="0"/>
                <a:cs typeface="Times New Roman" pitchFamily="18" charset="0"/>
              </a:rPr>
              <a:t>7. </a:t>
            </a:r>
            <a:r>
              <a:rPr lang="de-DE" sz="1600" b="1" smtClean="0">
                <a:latin typeface="Times New Roman" pitchFamily="18" charset="0"/>
                <a:cs typeface="Times New Roman" pitchFamily="18" charset="0"/>
              </a:rPr>
              <a:t>Er(Sie) </a:t>
            </a:r>
            <a:r>
              <a:rPr lang="en-US" sz="1600" b="1" smtClean="0">
                <a:latin typeface="Times New Roman" pitchFamily="18" charset="0"/>
                <a:cs typeface="Times New Roman" pitchFamily="18" charset="0"/>
              </a:rPr>
              <a:t> lernt (nicht besonders) gut.</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en-US" sz="1600" b="1" smtClean="0">
                <a:latin typeface="Times New Roman" pitchFamily="18" charset="0"/>
                <a:cs typeface="Times New Roman" pitchFamily="18" charset="0"/>
              </a:rPr>
              <a:t>8. Sein/Ihr Hobby ist Sport (Musik, Malen).</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9.Mein bester Freund ist fr</a:t>
            </a:r>
            <a:r>
              <a:rPr lang="de-DE" sz="1600" b="1" smtClean="0">
                <a:latin typeface="Calibri" pitchFamily="34" charset="0"/>
                <a:cs typeface="Times New Roman" pitchFamily="18" charset="0"/>
              </a:rPr>
              <a:t>ö</a:t>
            </a:r>
            <a:r>
              <a:rPr lang="de-DE" sz="1600" b="1" smtClean="0">
                <a:latin typeface="Times New Roman" pitchFamily="18" charset="0"/>
                <a:cs typeface="Times New Roman" pitchFamily="18" charset="0"/>
              </a:rPr>
              <a:t>hlig (  traurig</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  freundlich</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  aggressiv </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humorvoll</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 </a:t>
            </a:r>
            <a:endParaRPr lang="ru-RU" sz="1600" b="1" smtClean="0">
              <a:latin typeface="Times New Roman" pitchFamily="18" charset="0"/>
              <a:cs typeface="Times New Roman" pitchFamily="18"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klug</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 schwach</a:t>
            </a:r>
            <a:r>
              <a:rPr lang="en-US" sz="1600" b="1" smtClean="0">
                <a:latin typeface="Times New Roman" pitchFamily="18" charset="0"/>
                <a:cs typeface="Times New Roman" pitchFamily="18" charset="0"/>
              </a:rPr>
              <a:t>,</a:t>
            </a:r>
            <a:r>
              <a:rPr lang="de-DE" sz="1600" b="1" smtClean="0">
                <a:latin typeface="Times New Roman" pitchFamily="18" charset="0"/>
                <a:cs typeface="Times New Roman" pitchFamily="18" charset="0"/>
              </a:rPr>
              <a:t> stark </a:t>
            </a:r>
            <a:r>
              <a:rPr lang="de-DE" sz="1600" b="1" smtClean="0">
                <a:latin typeface="Calibri" pitchFamily="34" charset="0"/>
                <a:cs typeface="Times New Roman" pitchFamily="18" charset="0"/>
              </a:rPr>
              <a:t>…</a:t>
            </a:r>
            <a:r>
              <a:rPr lang="de-DE" sz="1600" b="1" smtClean="0">
                <a:latin typeface="Times New Roman" pitchFamily="18" charset="0"/>
                <a:cs typeface="Times New Roman" pitchFamily="18" charset="0"/>
              </a:rPr>
              <a:t>.)</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10.Er sieht lustig  ( ernst) aus</a:t>
            </a:r>
            <a:r>
              <a:rPr lang="en-US" sz="1600" b="1" smtClean="0">
                <a:latin typeface="Times New Roman" pitchFamily="18" charset="0"/>
                <a:cs typeface="Times New Roman" pitchFamily="18" charset="0"/>
              </a:rPr>
              <a:t>.</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en-US" sz="1600" b="1" smtClean="0">
                <a:latin typeface="Times New Roman" pitchFamily="18" charset="0"/>
                <a:cs typeface="Times New Roman" pitchFamily="18" charset="0"/>
              </a:rPr>
              <a:t>11.</a:t>
            </a:r>
            <a:r>
              <a:rPr lang="de-DE" sz="1600" b="1" smtClean="0">
                <a:latin typeface="Times New Roman" pitchFamily="18" charset="0"/>
                <a:cs typeface="Times New Roman" pitchFamily="18" charset="0"/>
              </a:rPr>
              <a:t>Sein Haar tr</a:t>
            </a:r>
            <a:r>
              <a:rPr lang="de-DE" sz="1600" b="1" smtClean="0">
                <a:latin typeface="Calibri" pitchFamily="34" charset="0"/>
                <a:cs typeface="Times New Roman" pitchFamily="18" charset="0"/>
              </a:rPr>
              <a:t>ä</a:t>
            </a:r>
            <a:r>
              <a:rPr lang="de-DE" sz="1600" b="1" smtClean="0">
                <a:latin typeface="Times New Roman" pitchFamily="18" charset="0"/>
                <a:cs typeface="Times New Roman" pitchFamily="18" charset="0"/>
              </a:rPr>
              <a:t>gt er lang  (kurz)</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12.Seine Augen sind dunkel  (blau )</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13.Ich kann auf ihn  ( nicht   )verlassen. Er ist treu.</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14.Er kann gut tanzen  (am Computer spielen </a:t>
            </a:r>
            <a:r>
              <a:rPr lang="de-DE" sz="1600" b="1" smtClean="0">
                <a:latin typeface="Calibri" pitchFamily="34" charset="0"/>
                <a:cs typeface="Times New Roman" pitchFamily="18" charset="0"/>
              </a:rPr>
              <a:t>……</a:t>
            </a:r>
            <a:r>
              <a:rPr lang="de-DE" sz="1600" b="1" smtClean="0">
                <a:latin typeface="Times New Roman" pitchFamily="18" charset="0"/>
                <a:cs typeface="Times New Roman" pitchFamily="18" charset="0"/>
              </a:rPr>
              <a:t>..)</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15. Er ist ein richtiger Freund. </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16Wir haben die allgemeinen Interessen: Sport, Musik, Computer und andere. </a:t>
            </a:r>
            <a:endParaRPr lang="ru-RU" sz="1600" b="1" smtClean="0">
              <a:latin typeface="Arial" charset="0"/>
              <a:cs typeface="Arial" charset="0"/>
            </a:endParaRPr>
          </a:p>
          <a:p>
            <a:pPr marL="0" indent="0" eaLnBrk="0" hangingPunct="0">
              <a:spcBef>
                <a:spcPct val="0"/>
              </a:spcBef>
              <a:buClrTx/>
              <a:buSzTx/>
              <a:buFontTx/>
              <a:buNone/>
              <a:tabLst>
                <a:tab pos="2970213" algn="ctr"/>
                <a:tab pos="4562475" algn="l"/>
              </a:tabLst>
            </a:pPr>
            <a:r>
              <a:rPr lang="de-DE" sz="1600" b="1" smtClean="0">
                <a:latin typeface="Times New Roman" pitchFamily="18" charset="0"/>
                <a:cs typeface="Times New Roman" pitchFamily="18" charset="0"/>
              </a:rPr>
              <a:t>17Wir sind von der Kindheit befreundet.</a:t>
            </a:r>
            <a:endParaRPr lang="de-DE" sz="1600" b="1"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en-US" sz="3100" b="1" dirty="0" err="1" smtClean="0"/>
              <a:t>Lexik</a:t>
            </a:r>
            <a:r>
              <a:rPr lang="en-US" sz="3100" b="1" dirty="0" smtClean="0"/>
              <a:t> </a:t>
            </a:r>
            <a:r>
              <a:rPr lang="en-US" sz="3100" b="1" dirty="0" err="1" smtClean="0"/>
              <a:t>zum</a:t>
            </a:r>
            <a:r>
              <a:rPr lang="en-US" sz="3100" b="1" dirty="0" smtClean="0"/>
              <a:t> </a:t>
            </a:r>
            <a:r>
              <a:rPr lang="en-US" sz="3100" b="1" dirty="0" err="1" smtClean="0"/>
              <a:t>Thema</a:t>
            </a:r>
            <a:r>
              <a:rPr lang="ru-RU" sz="3100" b="1" dirty="0" smtClean="0"/>
              <a:t>:</a:t>
            </a:r>
            <a:r>
              <a:rPr lang="ru-RU" sz="2700" dirty="0" smtClean="0"/>
              <a:t/>
            </a:r>
            <a:br>
              <a:rPr lang="ru-RU" sz="2700" dirty="0" smtClean="0"/>
            </a:br>
            <a:r>
              <a:rPr lang="de-DE" sz="2700" b="1" dirty="0" smtClean="0"/>
              <a:t>die </a:t>
            </a:r>
            <a:r>
              <a:rPr lang="de-DE" sz="2700" b="1" dirty="0"/>
              <a:t>Band, komponieren, viele Gemeinsamkeiten haben, sich gut verstehen, </a:t>
            </a:r>
            <a:r>
              <a:rPr lang="de-DE" sz="2700" b="1" dirty="0" err="1"/>
              <a:t>etw</a:t>
            </a:r>
            <a:r>
              <a:rPr lang="de-DE" sz="2700" b="1" dirty="0"/>
              <a:t>. gemeinsam unternehmen, sich kümmern um (Akk.), sich ergänzen, schüchtern, hektisch, j-n nicht beachten, enttäuscht sein, weh tun, zerbrechen, die Neugierde auf vieles erwacht, Steh zu dir selbst! Spiel nicht die beleidigte Tomate!, das Selbstbewusstsein stärken, trösten, streicheln, das mag ich, sich küssen, peinlich, sauer sein auf (Akk.), das geht mich nichts an, heulen, seufzen, Liebe auf den ersten Blick, verwirrt, Kaffee einschenken, flüstern, zärtlich, umarmen</a:t>
            </a:r>
            <a:r>
              <a:rPr lang="ru-RU" sz="1800" b="1" dirty="0"/>
              <a:t/>
            </a:r>
            <a:br>
              <a:rPr lang="ru-RU" sz="1800" b="1" dirty="0"/>
            </a:br>
            <a:endParaRPr lang="ru-RU" sz="1800" b="1" dirty="0"/>
          </a:p>
        </p:txBody>
      </p:sp>
      <p:sp>
        <p:nvSpPr>
          <p:cNvPr id="3" name="Подзаголовок 2"/>
          <p:cNvSpPr>
            <a:spLocks noGrp="1"/>
          </p:cNvSpPr>
          <p:nvPr>
            <p:ph type="subTitle" idx="1"/>
          </p:nvPr>
        </p:nvSpPr>
        <p:spPr/>
        <p:txBody>
          <a:bodyPr/>
          <a:lstStyle/>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16+"/>
          <p:cNvPicPr>
            <a:picLocks noGrp="1" noChangeAspect="1" noChangeArrowheads="1"/>
          </p:cNvPicPr>
          <p:nvPr>
            <p:ph/>
          </p:nvPr>
        </p:nvPicPr>
        <p:blipFill>
          <a:blip r:embed="rId2"/>
          <a:stretch>
            <a:fillRect/>
          </a:stretch>
        </p:blipFill>
        <p:spPr>
          <a:xfrm>
            <a:off x="671512" y="276225"/>
            <a:ext cx="7800975" cy="5848350"/>
          </a:xfrm>
        </p:spPr>
      </p:pic>
      <p:pic>
        <p:nvPicPr>
          <p:cNvPr id="15363" name="Рисунок 4"/>
          <p:cNvPicPr>
            <a:picLocks noChangeAspect="1" noChangeArrowheads="1"/>
          </p:cNvPicPr>
          <p:nvPr/>
        </p:nvPicPr>
        <p:blipFill>
          <a:blip r:embed="rId3"/>
          <a:srcRect/>
          <a:stretch>
            <a:fillRect/>
          </a:stretch>
        </p:blipFill>
        <p:spPr bwMode="auto">
          <a:xfrm>
            <a:off x="500063" y="285750"/>
            <a:ext cx="8286750" cy="614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smtClean="0"/>
              <a:t>1.Was </a:t>
            </a:r>
            <a:r>
              <a:rPr lang="en-US" dirty="0" err="1" smtClean="0"/>
              <a:t>haben</a:t>
            </a:r>
            <a:r>
              <a:rPr lang="en-US" dirty="0" smtClean="0"/>
              <a:t> </a:t>
            </a:r>
            <a:r>
              <a:rPr lang="en-US" dirty="0" err="1" smtClean="0"/>
              <a:t>wir</a:t>
            </a:r>
            <a:r>
              <a:rPr lang="en-US" dirty="0" smtClean="0"/>
              <a:t> </a:t>
            </a:r>
            <a:r>
              <a:rPr lang="en-US" dirty="0" err="1" smtClean="0"/>
              <a:t>heute</a:t>
            </a:r>
            <a:r>
              <a:rPr lang="en-US" dirty="0" smtClean="0"/>
              <a:t> in </a:t>
            </a:r>
            <a:r>
              <a:rPr lang="en-US" dirty="0" err="1" smtClean="0"/>
              <a:t>der</a:t>
            </a:r>
            <a:r>
              <a:rPr lang="en-US" dirty="0" smtClean="0"/>
              <a:t> </a:t>
            </a:r>
            <a:r>
              <a:rPr lang="en-US" dirty="0" err="1" smtClean="0"/>
              <a:t>Stunde</a:t>
            </a:r>
            <a:r>
              <a:rPr lang="en-US" dirty="0" smtClean="0"/>
              <a:t> </a:t>
            </a:r>
            <a:r>
              <a:rPr lang="en-US" dirty="0" err="1" smtClean="0"/>
              <a:t>gemacht</a:t>
            </a:r>
            <a:r>
              <a:rPr lang="en-US" dirty="0" smtClean="0"/>
              <a:t>?</a:t>
            </a:r>
          </a:p>
          <a:p>
            <a:r>
              <a:rPr lang="en-US" dirty="0" smtClean="0"/>
              <a:t>2. </a:t>
            </a:r>
            <a:r>
              <a:rPr lang="en-US" dirty="0" err="1" smtClean="0"/>
              <a:t>Wie</a:t>
            </a:r>
            <a:r>
              <a:rPr lang="en-US" dirty="0" smtClean="0"/>
              <a:t> </a:t>
            </a:r>
            <a:r>
              <a:rPr lang="en-US" dirty="0" err="1" smtClean="0"/>
              <a:t>findest</a:t>
            </a:r>
            <a:r>
              <a:rPr lang="en-US" dirty="0" smtClean="0"/>
              <a:t> du die </a:t>
            </a:r>
            <a:r>
              <a:rPr lang="en-US" dirty="0" err="1" smtClean="0"/>
              <a:t>heutige</a:t>
            </a:r>
            <a:r>
              <a:rPr lang="en-US" dirty="0" smtClean="0"/>
              <a:t> </a:t>
            </a:r>
            <a:r>
              <a:rPr lang="en-US" dirty="0" err="1" smtClean="0"/>
              <a:t>Stunde</a:t>
            </a:r>
            <a:r>
              <a:rPr lang="en-US" dirty="0" smtClean="0"/>
              <a:t> (</a:t>
            </a:r>
            <a:r>
              <a:rPr lang="en-US" dirty="0" err="1" smtClean="0"/>
              <a:t>interessant</a:t>
            </a:r>
            <a:r>
              <a:rPr lang="en-US" dirty="0" smtClean="0"/>
              <a:t>, </a:t>
            </a:r>
            <a:r>
              <a:rPr lang="en-US" dirty="0" err="1" smtClean="0"/>
              <a:t>langweilig</a:t>
            </a:r>
            <a:r>
              <a:rPr lang="en-US" dirty="0" smtClean="0"/>
              <a:t>…)?</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32</TotalTime>
  <Words>367</Words>
  <Application>Microsoft Office PowerPoint</Application>
  <PresentationFormat>Экран (4:3)</PresentationFormat>
  <Paragraphs>63</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Сценарий урока по немецкому языку  в 10 классе на тему:  «Любовь и дружба» </vt:lpstr>
      <vt:lpstr>Die Sprichwörter zum Thema:  «Freundschaft» </vt:lpstr>
      <vt:lpstr>Die Sprichwörter zum Thema: «Liebe»</vt:lpstr>
      <vt:lpstr>Слайд 4</vt:lpstr>
      <vt:lpstr>Слайд 5</vt:lpstr>
      <vt:lpstr>Lexik zum Thema: die Band, komponieren, viele Gemeinsamkeiten haben, sich gut verstehen, etw. gemeinsam unternehmen, sich kümmern um (Akk.), sich ergänzen, schüchtern, hektisch, j-n nicht beachten, enttäuscht sein, weh tun, zerbrechen, die Neugierde auf vieles erwacht, Steh zu dir selbst! Spiel nicht die beleidigte Tomate!, das Selbstbewusstsein stärken, trösten, streicheln, das mag ich, sich küssen, peinlich, sauer sein auf (Akk.), das geht mich nichts an, heulen, seufzen, Liebe auf den ersten Blick, verwirrt, Kaffee einschenken, flüstern, zärtlich, umarmen </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Сценарий урока по немецкому языку  в 10 классе на тему:</dc:title>
  <dc:creator>1</dc:creator>
  <cp:lastModifiedBy>1</cp:lastModifiedBy>
  <cp:revision>4</cp:revision>
  <dcterms:created xsi:type="dcterms:W3CDTF">2017-01-30T05:59:24Z</dcterms:created>
  <dcterms:modified xsi:type="dcterms:W3CDTF">2017-02-01T06:05:32Z</dcterms:modified>
</cp:coreProperties>
</file>